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59" r:id="rId6"/>
    <p:sldId id="275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66"/>
    <a:srgbClr val="00FFFF"/>
    <a:srgbClr val="99FF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78E82-94F7-4AB5-9E5B-EA62DFC7513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D0B0A-0D6D-4CBE-A6BC-12AACA4D404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0B0A-0D6D-4CBE-A6BC-12AACA4D4042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0B0A-0D6D-4CBE-A6BC-12AACA4D4042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0B0A-0D6D-4CBE-A6BC-12AACA4D4042}" type="slidenum">
              <a:rPr lang="fr-CA" smtClean="0"/>
              <a:pPr/>
              <a:t>13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12AEEA-8047-425E-8754-95CC0454A4D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C20188-E89F-4BEE-973C-83BAB80E3DB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AEEA-8047-425E-8754-95CC0454A4D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0188-E89F-4BEE-973C-83BAB80E3DB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AEEA-8047-425E-8754-95CC0454A4D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0188-E89F-4BEE-973C-83BAB80E3DB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12AEEA-8047-425E-8754-95CC0454A4D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C20188-E89F-4BEE-973C-83BAB80E3D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12AEEA-8047-425E-8754-95CC0454A4D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C20188-E89F-4BEE-973C-83BAB80E3DB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AEEA-8047-425E-8754-95CC0454A4D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0188-E89F-4BEE-973C-83BAB80E3D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AEEA-8047-425E-8754-95CC0454A4D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0188-E89F-4BEE-973C-83BAB80E3D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12AEEA-8047-425E-8754-95CC0454A4D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C20188-E89F-4BEE-973C-83BAB80E3D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AEEA-8047-425E-8754-95CC0454A4D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0188-E89F-4BEE-973C-83BAB80E3DB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12AEEA-8047-425E-8754-95CC0454A4D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C20188-E89F-4BEE-973C-83BAB80E3D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12AEEA-8047-425E-8754-95CC0454A4D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C20188-E89F-4BEE-973C-83BAB80E3D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12AEEA-8047-425E-8754-95CC0454A4DF}" type="datetimeFigureOut">
              <a:rPr lang="fr-CA" smtClean="0"/>
              <a:pPr/>
              <a:t>2014-04-01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C20188-E89F-4BEE-973C-83BAB80E3DB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a/url?sa=i&amp;rct=j&amp;q=roches&amp;source=images&amp;cd=&amp;cad=rja&amp;docid=wzjBIZ_V069PYM&amp;tbnid=FLyejnZnTMyxmM:&amp;ved=0CAUQjRw&amp;url=http://maykan.wordpress.com/tag/roches-de-pouvoir/&amp;ei=CxZSUc_CDMSE2wXJioBY&amp;bvm=bv.44342787,d.b2I&amp;psig=AFQjCNHCQfHmEeHpzEC9napUaJ3iuiwpHg&amp;ust=136442044087687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a/imgres?sa=X&amp;hl=fr&amp;rlz=1T4RNTZ_frCA380CA381&amp;biw=1920&amp;bih=903&amp;tbm=isch&amp;tbnid=yzgz-FHcgSIpPM:&amp;imgrefurl=http://letempsdescopains.centerblog.net/rub-quoi-qu-est-ce-c-est-.html&amp;docid=RbHVcFZyPsX5dM&amp;imgurl=http://letempsdescopains.l.e.pic.centerblog.net/o/044336c5.jpg&amp;w=189&amp;h=213&amp;ei=v_0tU4fqG8fuyAHa24HwBg&amp;zoom=1&amp;iact=rc&amp;dur=2913&amp;page=2&amp;start=40&amp;ndsp=49&amp;ved=0COkBEIQcMC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a/imgres?start=401&amp;sa=X&amp;hl=fr&amp;rlz=1T4RNTZ_frCA380CA381&amp;biw=1920&amp;bih=903&amp;tbm=isch&amp;tbnid=b4SgrQwCLnPsWM:&amp;imgrefurl=http://fr.123rf.com/images-libres-de-droits/mouvement.html&amp;docid=7HJd6axAe_1nJM&amp;imgurl=http://us.cdn2.123rf.com/168nwm/carpathianprince/carpathianprince1210/carpathianprince121000002/15829256-elegant-flux-de-vague-resume-sur-fond-doux.jpg&amp;w=168&amp;h=118&amp;ei=PiYuU_6XOsHArQGAs4DIAg&amp;zoom=1&amp;iact=rc&amp;dur=3861&amp;page=12&amp;ndsp=40&amp;ved=0CEIQhBwwEziQAw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a/url?sa=i&amp;rct=j&amp;q=bonhomme+qui+pense&amp;source=images&amp;cd=&amp;cad=rja&amp;docid=5RXb2MscVWqhuM&amp;tbnid=pmjtk7zkf4-JkM:&amp;ved=0CAUQjRw&amp;url=http://www.web-libre.org/calendrier/2009/12/18/&amp;ei=SYIiUrD3K_Wp4AOP_ICYDw&amp;bvm=bv.51495398,d.cWc&amp;psig=AFQjCNGVhHUibpZG7-lQKtN0-nCQOQ3v5w&amp;ust=137807966440271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a/imgres?sa=X&amp;hl=fr&amp;rlz=1T4RNTZ_frCA380CA381&amp;biw=1920&amp;bih=903&amp;tbm=isch&amp;tbnid=qY9NJWZN8SdywM:&amp;imgrefurl=http://healthmeup.com/photogallery-healthy-living/top-20-ways-to-improve-your-concentration/15412&amp;docid=9n7eT_smS2uZfM&amp;imgurl=http://images.idiva.com/media/healthmeup/photogallery/2012/Aug/concentration1_600x450.jpg&amp;w=600&amp;h=450&amp;ei=aS0uU9K2O4bhyQHS_IGIBQ&amp;zoom=1&amp;ved=0CMUBEIQcMBw&amp;iact=rc&amp;dur=7445&amp;page=1&amp;start=0&amp;ndsp=3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a/imgres?sa=X&amp;hl=fr&amp;rlz=1T4RNTZ_frCA380CA381&amp;biw=1920&amp;bih=903&amp;tbm=isch&amp;tbnid=xJHxXCk8jF2RrM:&amp;imgrefurl=http://lecielappellelaterreouioui.wordpress.com/tag/abandon-entre-les-mains-de-jesus/&amp;docid=ejT9szcjjrA_FM&amp;imgurl=http://lecielappellelaterreouioui.files.wordpress.com/2012/10/jsus-nous-parle.jpg&amp;w=355&amp;h=448&amp;ei=JW4TU9iGBunlyQGv-oCIDw&amp;zoom=1&amp;ved=0CJgBEIQcMBQ&amp;iact=rc&amp;dur=2613&amp;page=1&amp;start=0&amp;ndsp=3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a/imgres?start=291&amp;sa=X&amp;hl=fr&amp;rlz=1T4RNTZ_frCA380CA381&amp;biw=1920&amp;bih=903&amp;tbm=isch&amp;tbnid=V6dxu-manYRTAM:&amp;imgrefurl=http://fr.123rf.com/images-libres-de-droits/coeur_stylise.html&amp;docid=Stm6V-M3ea9rFM&amp;imgurl=http://us.cdn3.123rf.com/168nwm/smeagorl/smeagorl1102/smeagorl110200004/8815989-illustration-stylisee-love-arbre-de-c-urs--vecteur.jpg&amp;w=168&amp;h=168&amp;ei=dzQuU5XkGOrQyAG7roDwBw&amp;zoom=1&amp;iact=rc&amp;dur=620&amp;page=7&amp;ndsp=54&amp;ved=0CGAQhBwwHTisA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a/imgres?start=394&amp;sa=X&amp;hl=fr&amp;rlz=1T4RNTZ_frCA380CA381&amp;biw=1920&amp;bih=903&amp;tbm=isch&amp;tbnid=cTXkygnWOGKlSM:&amp;imgrefurl=http://acouphenes.ca/conseils-acouphenes-audition/accepter-aide-acouphene/accepter-aide-acouphene.html&amp;docid=IcK6YUNhKV_wnM&amp;imgurl=http://acouphenes.ca/conseils-acouphenes-audition/accepter-aide-acouphene/files/porte-accueil-forme-de-coeur.jpg&amp;w=358&amp;h=447&amp;ei=IGcTU-62I4qEyAH9fw&amp;zoom=1&amp;iact=rc&amp;dur=909&amp;page=10&amp;ndsp=45&amp;ved=0CKwCEIQcMGE4rA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point+d'interrogation&amp;source=images&amp;cd=&amp;cad=rja&amp;docid=CxMVlPw7eSualM&amp;tbnid=EtCbRa0ytbmQHM:&amp;ved=0CAUQjRw&amp;url=http://fr.123rf.com/photo_12374337_puzzles-blancs-avec-point-d-39-interrogation-orange.html&amp;ei=ZFLjUanJAa6GyQHZqYHYDQ&amp;bvm=bv.48705608,d.aWc&amp;psig=AFQjCNHBZzeyfpJOSLeGh2YN3BX2YD8wDw&amp;ust=137393827206413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ogle.ca/url?sa=i&amp;rct=j&amp;q=point+d'interrogation&amp;source=images&amp;cd=&amp;cad=rja&amp;docid=fXvIJ93xYFwJ8M&amp;tbnid=uVXsc-DmJrOScM:&amp;ved=0CAUQjRw&amp;url=http://fr.123rf.com/photo_9177622_point-d-39-interrogation-rouge-et-grise-de-multiples-copies-sur-fond-miroir-blanc.html&amp;ei=2FLjUdbkFaPFyAHp94H4Ag&amp;bvm=bv.48705608,d.aWc&amp;psig=AFQjCNHBZzeyfpJOSLeGh2YN3BX2YD8wDw&amp;ust=137393827206413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lumi%C3%A8re&amp;source=images&amp;cd=&amp;cad=rja&amp;docid=qLD0abpUKgDNjM&amp;tbnid=upDX3TQsg0nbKM:&amp;ved=0CAUQjRw&amp;url=http://www.free-scores.com/boutique/boutique-noel.php?dj=1&amp;ei=xPDnUdbnOoPnqQHU9oDgDQ&amp;bvm=bv.49478099,d.aWM&amp;psig=AFQjCNGovMljAqmR5F0T2Cr82XW7dRHhnQ&amp;ust=13742413073313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+yeux+ferm%C3%A9s&amp;source=images&amp;cd=&amp;cad=rja&amp;docid=4jVGIUtY3towlM&amp;tbnid=yozPrP9Sg7p4yM:&amp;ved=0CAUQjRw&amp;url=http://www.tribords.com/?yeux-fermes-portraits-photos&amp;ei=28V2UcyzI9Lo2gWgkIDoCg&amp;bvm=bv.45512109,d.b2I&amp;psig=AFQjCNGCDg3x4l8yyvWbizrWfcwT8p9A2g&amp;ust=136682477833693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a/url?sa=i&amp;rct=j&amp;q=chemin+de+la+pri%C3%A8re&amp;source=images&amp;cd=&amp;cad=rja&amp;docid=Iw5PHo6PqxFIjM&amp;tbnid=cAHwDe407EyDdM:&amp;ved=0CAUQjRw&amp;url=http://www.chemin-neuf.ca/vie-spirituelle-fr/retraites-spirituelles/priere-silence&amp;ei=i1xcUfTpOsfm2AWtv4DwCw&amp;bvm=bv.44697112,d.b2I&amp;psig=AFQjCNHUrNQ7fKipJKIizhyCWFWtsDKoIw&amp;ust=13650938636671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a/url?sa=i&amp;rct=j&amp;q=chemin+de+la+pri%C3%A8re&amp;source=images&amp;cd=&amp;cad=rja&amp;docid=EQn5onddLbmzTM&amp;tbnid=yLhURf-fMtJQsM:&amp;ved=0CAUQjRw&amp;url=http://www.natureculture.org/wiki/index.php?title=Notre_P%C3%A8re&amp;ei=FF1cUbTXLMav2QXK0YBQ&amp;bvm=bv.44697112,d.b2I&amp;psig=AFQjCNHUrNQ7fKipJKIizhyCWFWtsDKoIw&amp;ust=136509386366716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jpeg"/><Relationship Id="rId2" Type="http://schemas.openxmlformats.org/officeDocument/2006/relationships/hyperlink" Target="http://www.google.ca/url?sa=i&amp;rct=j&amp;q=points+d'interrogation&amp;source=images&amp;cd=&amp;cad=rja&amp;docid=kGPkneJ-hcESQM&amp;tbnid=CazS8xkl8vwxhM:&amp;ved=0CAUQjRw&amp;url=http://gypsy771.over-blog.com/article-jeu-chez-isa-pour-decrocher-le-4-000-eme-com-56677328.html&amp;ei=B_YgUqKqIril4APcqoC4Bw&amp;bvm=bv.51495398,d.cWc&amp;psig=AFQjCNEKUqpq7KspIZyLn7-CVRIemjn1cg&amp;ust=13779781798434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a/url?sa=i&amp;rct=j&amp;q=points+d'interrogation&amp;source=images&amp;cd=&amp;cad=rja&amp;docid=yXNBJepx9YOWpM&amp;tbnid=-DxJw8-OjlrxKM:&amp;ved=0CAUQjRw&amp;url=http://pixabay.com/fr/point-d-interrogation-112390/&amp;ei=mPogUprKI7e34AOMhoH4CQ&amp;bvm=bv.51495398,d.cWc&amp;psig=AFQjCNEKUqpq7KspIZyLn7-CVRIemjn1cg&amp;ust=1377978179843402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://www.google.ca/url?sa=i&amp;rct=j&amp;q=points+d'interrogation&amp;source=images&amp;cd=&amp;cad=rja&amp;docid=vzugFH3l2hK52M&amp;tbnid=D8wirfeaHznEwM:&amp;ved=0CAUQjRw&amp;url=http://www.thecadeau.fr/un-grand-sondage-avec-vous&amp;ei=NfggUpekK5K34APh6YCwDw&amp;bvm=bv.51495398,d.cWc&amp;psig=AFQjCNEKUqpq7KspIZyLn7-CVRIemjn1cg&amp;ust=137797817984340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080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CA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vivre une expérience significative de la méditation chrétienne</a:t>
            </a:r>
            <a:endParaRPr lang="fr-CA" sz="2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5733256"/>
            <a:ext cx="5094312" cy="6579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algn="l"/>
            <a:endParaRPr lang="fr-CA" dirty="0" smtClean="0"/>
          </a:p>
          <a:p>
            <a:pPr algn="ctr"/>
            <a:r>
              <a:rPr lang="fr-CA" sz="3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INITIATION À LA MÉDITATION</a:t>
            </a:r>
            <a:endParaRPr lang="fr-CA" sz="3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9" y="2780929"/>
            <a:ext cx="2917671" cy="213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Connecteur 6"/>
          <p:cNvSpPr/>
          <p:nvPr/>
        </p:nvSpPr>
        <p:spPr>
          <a:xfrm>
            <a:off x="8244408" y="5589240"/>
            <a:ext cx="504056" cy="79208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467544" y="620688"/>
            <a:ext cx="3672408" cy="15121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Après avoir fait la FICHE 1 </a:t>
            </a:r>
            <a:r>
              <a:rPr lang="fr-CA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Prends une roche dans le panier sur la table et écris sur celle-ci avec un crayon-feutre le nom de Dieu que tu as choisi. </a:t>
            </a:r>
            <a:endParaRPr lang="fr-CA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920" y="3068960"/>
            <a:ext cx="4536504" cy="1224136"/>
          </a:xfrm>
          <a:prstGeom prst="rect">
            <a:avLst/>
          </a:prstGeom>
          <a:ln w="381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méditation exige de créer l’harmonie entre le corps et l’esprit… </a:t>
            </a:r>
          </a:p>
          <a:p>
            <a:pPr algn="ctr"/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ceci ne se fait pas automatiquement.</a:t>
            </a:r>
            <a:endParaRPr lang="fr-CA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620688"/>
            <a:ext cx="4248472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RAPPEL…</a:t>
            </a:r>
          </a:p>
          <a:p>
            <a:r>
              <a:rPr lang="fr-CA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 garderas cette roche, elle sera pour toi un rappel de la présence de DIEU dans ta vie.</a:t>
            </a:r>
          </a:p>
          <a:p>
            <a:endParaRPr lang="fr-CA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4437112"/>
            <a:ext cx="7848872" cy="21602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1 -  En préparant notre corps : par des exercices simples de relaxation</a:t>
            </a: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pour ensuite immobiliser totalement notre corps.</a:t>
            </a: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2 –  En préparant notre mental : prendre conscience des obstacles</a:t>
            </a: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pour ensuite lâcher prise et faire le vide de toutes nos pensées </a:t>
            </a: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en se concentrant sur un mot.</a:t>
            </a: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endParaRPr lang="fr-CA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rc_mi" descr="http://maykan.files.wordpress.com/2011/11/tube-roches.png">
            <a:hlinkClick r:id="rId2"/>
          </p:cNvPr>
          <p:cNvPicPr/>
          <p:nvPr/>
        </p:nvPicPr>
        <p:blipFill>
          <a:blip r:embed="rId3" cstate="print"/>
          <a:srcRect l="5530" t="10407" r="5530" b="12217"/>
          <a:stretch>
            <a:fillRect/>
          </a:stretch>
        </p:blipFill>
        <p:spPr bwMode="auto">
          <a:xfrm>
            <a:off x="1259632" y="1772816"/>
            <a:ext cx="227838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s://encrypted-tbn3.gstatic.com/images?q=tbn:ANd9GcTvJN7_idkKorvjVtntXL--uTYeoMf0kx4dJ2ntYoAvYXQ19UC4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996952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1560" y="3140968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COMMENT?</a:t>
            </a:r>
          </a:p>
          <a:p>
            <a:pPr algn="ctr"/>
            <a:r>
              <a:rPr lang="fr-CA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Faire le calme en nous…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Connecteur 11"/>
          <p:cNvSpPr/>
          <p:nvPr/>
        </p:nvSpPr>
        <p:spPr>
          <a:xfrm>
            <a:off x="8100392" y="5661248"/>
            <a:ext cx="648072" cy="7200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467544" y="332656"/>
            <a:ext cx="799288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PRÉPARER NOTRE CORPS   -  suggestions d’activités pour relaxer notre corps</a:t>
            </a:r>
            <a:endParaRPr lang="fr-CA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96752"/>
            <a:ext cx="7920880" cy="1872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– BRAS – ÉPAULES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Mettre vos deux mains ensemble devant votre poitrine.  Élever lentement les deux au-dessus de votre tête et étirer le plus possible. Tourner vos mains dos à dos et descendre lentement les bras en faisant un grand cercle de chaque côté de votre corps.</a:t>
            </a: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Répéter 2 fois</a:t>
            </a: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fr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3140968"/>
            <a:ext cx="3600400" cy="16561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– MAINS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Mettre les bras le long du corps et faire bouger mollement la main droite  lentement en comptant jusqu’à 10.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même chose pour la main gauche.</a:t>
            </a: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Répéter 2 fois</a:t>
            </a: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4869160"/>
            <a:ext cx="3600400" cy="1584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– PIEDS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Lever le pied droit et le bouger mollement et lentement en comptant jusqu’à 10. 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même chose pour le pied gauche.</a:t>
            </a: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Répéter 2 fois pour chaque pied.</a:t>
            </a: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960" y="3140968"/>
            <a:ext cx="4248472" cy="2232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– RESPIRATION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Faire le mouvement de la vague avec notre respiration – INSPIRER lentement en montant la vague  - retenir la respiration 2 secondes – 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EXPIRER en descendant la vague très très lentement –</a:t>
            </a: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Répéter 3 fois</a:t>
            </a:r>
            <a:endParaRPr lang="fr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Image 13" descr="https://encrypted-tbn0.gstatic.com/images?q=tbn:ANd9GcSaL9IKYkRtNGnFbYQZAoEvnW4eUFx0qiFxcnDUu4SijyPssDHVqg">
            <a:hlinkClick r:id="rId2"/>
          </p:cNvPr>
          <p:cNvPicPr/>
          <p:nvPr/>
        </p:nvPicPr>
        <p:blipFill>
          <a:blip r:embed="rId3" cstate="print"/>
          <a:srcRect t="5838"/>
          <a:stretch>
            <a:fillRect/>
          </a:stretch>
        </p:blipFill>
        <p:spPr bwMode="auto">
          <a:xfrm>
            <a:off x="4788024" y="5445224"/>
            <a:ext cx="1728192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 descr="https://encrypted-tbn0.gstatic.com/images?q=tbn:ANd9GcSaL9IKYkRtNGnFbYQZAoEvnW4eUFx0qiFxcnDUu4SijyPssDHVqg">
            <a:hlinkClick r:id="rId2"/>
          </p:cNvPr>
          <p:cNvPicPr/>
          <p:nvPr/>
        </p:nvPicPr>
        <p:blipFill>
          <a:blip r:embed="rId3" cstate="print"/>
          <a:srcRect t="19399"/>
          <a:stretch>
            <a:fillRect/>
          </a:stretch>
        </p:blipFill>
        <p:spPr bwMode="auto">
          <a:xfrm>
            <a:off x="6372200" y="5445224"/>
            <a:ext cx="1728192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Connecteur 1"/>
          <p:cNvSpPr/>
          <p:nvPr/>
        </p:nvSpPr>
        <p:spPr>
          <a:xfrm>
            <a:off x="8100392" y="5661248"/>
            <a:ext cx="648072" cy="86409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rc_mi" descr="http://www.web-libre.org/medias/img/articles/82138b11a724b94d18df2e083d8b7b55-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36912"/>
            <a:ext cx="108737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ulle ronde 3"/>
          <p:cNvSpPr/>
          <p:nvPr/>
        </p:nvSpPr>
        <p:spPr>
          <a:xfrm>
            <a:off x="5364088" y="1268760"/>
            <a:ext cx="3096344" cy="1368152"/>
          </a:xfrm>
          <a:prstGeom prst="wedgeEllipseCallout">
            <a:avLst>
              <a:gd name="adj1" fmla="val -59405"/>
              <a:gd name="adj2" fmla="val 72058"/>
            </a:avLst>
          </a:prstGeom>
          <a:solidFill>
            <a:srgbClr val="00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Quelqu’un te dit : 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 tu es dans la lune! »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 réalises que tu étais ailleurs dans tes pensées…  </a:t>
            </a:r>
            <a:endParaRPr lang="fr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95536" y="1268760"/>
            <a:ext cx="3456384" cy="1296144"/>
          </a:xfrm>
          <a:prstGeom prst="wedgeRoundRectCallout">
            <a:avLst>
              <a:gd name="adj1" fmla="val 38740"/>
              <a:gd name="adj2" fmla="val 77981"/>
              <a:gd name="adj3" fmla="val 16667"/>
            </a:avLst>
          </a:prstGeom>
          <a:solidFill>
            <a:srgbClr val="FFCC6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Ainsi, le soir, il est difficile de s’endormir parce que notre mental…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 cesse pas de fonctionner. 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n’arrête pas de PENSER…!...!</a:t>
            </a:r>
            <a:endParaRPr lang="fr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ensées 6"/>
          <p:cNvSpPr/>
          <p:nvPr/>
        </p:nvSpPr>
        <p:spPr>
          <a:xfrm>
            <a:off x="5796136" y="2852936"/>
            <a:ext cx="2808312" cy="2160240"/>
          </a:xfrm>
          <a:prstGeom prst="cloudCallout">
            <a:avLst>
              <a:gd name="adj1" fmla="val -82698"/>
              <a:gd name="adj2" fmla="val -23767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FAUT FAIRE UN EFFORT POUR LÂCHER PRISE…! Revenir au moment présent…</a:t>
            </a:r>
            <a:endParaRPr lang="fr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323528" y="2924944"/>
            <a:ext cx="3168352" cy="3456384"/>
          </a:xfrm>
          <a:prstGeom prst="irregularSeal1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pense à ce que j’ai dit, hier,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à mes parents… à ma grand-mère qui est malade…</a:t>
            </a:r>
            <a:endParaRPr lang="fr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Bulle ronde 9"/>
          <p:cNvSpPr/>
          <p:nvPr/>
        </p:nvSpPr>
        <p:spPr>
          <a:xfrm>
            <a:off x="3347864" y="5013176"/>
            <a:ext cx="4032448" cy="1584176"/>
          </a:xfrm>
          <a:prstGeom prst="wedgeEllipseCallout">
            <a:avLst>
              <a:gd name="adj1" fmla="val -15271"/>
              <a:gd name="adj2" fmla="val -110166"/>
            </a:avLst>
          </a:prstGeom>
          <a:solidFill>
            <a:srgbClr val="99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pense à une amie ou un ami que j’ai insulté… au projet que je dois remettre bientôt et qui n’est pas terminé… à qu’est-ce que je vais manger demain…</a:t>
            </a:r>
            <a:endParaRPr lang="fr-CA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Organigramme : Processus 10"/>
          <p:cNvSpPr/>
          <p:nvPr/>
        </p:nvSpPr>
        <p:spPr>
          <a:xfrm>
            <a:off x="395536" y="260648"/>
            <a:ext cx="8136904" cy="86409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PRÉPARER NOTRE MENTAL  PAR LA CONCENTRATION </a:t>
            </a:r>
          </a:p>
          <a:p>
            <a:r>
              <a:rPr lang="fr-C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mot mental fait référence ici à nos facultés intellectuelles. Le rôle du mental est de produire des pensées.</a:t>
            </a:r>
            <a:endParaRPr lang="fr-CA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Connecteur 1"/>
          <p:cNvSpPr/>
          <p:nvPr/>
        </p:nvSpPr>
        <p:spPr>
          <a:xfrm>
            <a:off x="7884368" y="5589240"/>
            <a:ext cx="864096" cy="93610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539552" y="548680"/>
            <a:ext cx="3240360" cy="5040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PRÉPARER NOTRE MENTALE</a:t>
            </a:r>
            <a:endParaRPr lang="fr-CA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992888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mental a une force incroyable et il faut apprendre à nous CONCENTRER pour entrer dans le silence afin de vivre à fond le moment présent.</a:t>
            </a:r>
            <a:endParaRPr lang="fr-CA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9992" y="260648"/>
            <a:ext cx="4032448" cy="93610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CONTRÔLER LE MENTAL : </a:t>
            </a:r>
          </a:p>
          <a:p>
            <a:pPr algn="ctr"/>
            <a:r>
              <a:rPr lang="fr-CA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fr-CA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CONCENTRATION SUR UN MOT</a:t>
            </a:r>
            <a:endParaRPr lang="fr-CA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Étoile à 4 branches 17"/>
          <p:cNvSpPr/>
          <p:nvPr/>
        </p:nvSpPr>
        <p:spPr>
          <a:xfrm>
            <a:off x="3995936" y="620688"/>
            <a:ext cx="360040" cy="360040"/>
          </a:xfrm>
          <a:prstGeom prst="star4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63688" y="1988840"/>
            <a:ext cx="4732337" cy="64807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fr-CA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7964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Concentration...</a:t>
            </a:r>
            <a:endParaRPr lang="fr-CA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79646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467544" y="3789040"/>
            <a:ext cx="2808312" cy="2736304"/>
          </a:xfrm>
          <a:prstGeom prst="flowChart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C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Il faut fournir à notre mental quelque chose pour l'occuper et centrer notre attention sur ce qu'on veut vivre</a:t>
            </a:r>
            <a:r>
              <a:rPr kumimoji="0" lang="fr-C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11560" y="3429000"/>
            <a:ext cx="746125" cy="800100"/>
          </a:xfrm>
          <a:prstGeom prst="lightningBol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2803039">
            <a:off x="1582378" y="3355301"/>
            <a:ext cx="741362" cy="811212"/>
          </a:xfrm>
          <a:prstGeom prst="lightningBol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5400000">
            <a:off x="2518693" y="3610099"/>
            <a:ext cx="741362" cy="811212"/>
          </a:xfrm>
          <a:prstGeom prst="lightningBol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5148064" y="3501008"/>
            <a:ext cx="3168352" cy="2952328"/>
          </a:xfrm>
          <a:prstGeom prst="flowChart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107763" dir="2700000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Nous allons utiliser un mot et nous concentrer sur ce         </a:t>
            </a:r>
            <a:r>
              <a:rPr kumimoji="0" lang="fr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</a:t>
            </a:r>
            <a:r>
              <a:rPr kumimoji="0" lang="fr-CA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CA" sz="2000" b="1" dirty="0" smtClean="0">
                <a:latin typeface="Comic Sans MS" pitchFamily="66" charset="0"/>
                <a:cs typeface="Arial" pitchFamily="34" charset="0"/>
              </a:rPr>
              <a:t>        </a:t>
            </a:r>
            <a:r>
              <a:rPr kumimoji="0" lang="fr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mot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pour faire le vide </a:t>
            </a:r>
            <a:r>
              <a:rPr lang="fr-CA" sz="1400" b="1" dirty="0" smtClean="0">
                <a:latin typeface="Comic Sans MS" pitchFamily="66" charset="0"/>
                <a:cs typeface="Arial" pitchFamily="34" charset="0"/>
              </a:rPr>
              <a:t>afin de se rendre présent</a:t>
            </a: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fr-CA" sz="1400" b="1" dirty="0" smtClean="0">
                <a:latin typeface="Comic Sans MS" pitchFamily="66" charset="0"/>
                <a:cs typeface="Arial" pitchFamily="34" charset="0"/>
              </a:rPr>
              <a:t>à </a:t>
            </a: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Dieu </a:t>
            </a:r>
            <a:r>
              <a:rPr lang="fr-CA" sz="1400" b="1" dirty="0" smtClean="0">
                <a:latin typeface="Comic Sans MS" pitchFamily="66" charset="0"/>
                <a:cs typeface="Arial" pitchFamily="34" charset="0"/>
              </a:rPr>
              <a:t>qui </a:t>
            </a: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nous habite.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3848" y="2996952"/>
            <a:ext cx="2348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000" b="1" dirty="0" smtClean="0">
                <a:latin typeface="AR HERMANN" pitchFamily="2" charset="0"/>
              </a:rPr>
              <a:t>UN MOT</a:t>
            </a:r>
            <a:endParaRPr lang="fr-CA" sz="4000" b="1" dirty="0">
              <a:latin typeface="AR HERMAN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Connecteur 1"/>
          <p:cNvSpPr/>
          <p:nvPr/>
        </p:nvSpPr>
        <p:spPr>
          <a:xfrm>
            <a:off x="8100392" y="5589240"/>
            <a:ext cx="648072" cy="93610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992888" cy="511256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CA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</a:p>
          <a:p>
            <a:pPr>
              <a:buNone/>
            </a:pPr>
            <a:r>
              <a:rPr lang="fr-CA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Pour une démarche spirituelle, nous parlerons de</a:t>
            </a:r>
            <a:r>
              <a:rPr lang="fr-CA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MANTRA </a:t>
            </a:r>
            <a:r>
              <a:rPr lang="fr-CA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 de </a:t>
            </a:r>
            <a:r>
              <a:rPr lang="fr-CA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 SACRÉ.</a:t>
            </a:r>
          </a:p>
          <a:p>
            <a:pPr>
              <a:buNone/>
            </a:pPr>
            <a:r>
              <a:rPr lang="fr-CA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Celui qui est le plus utilisé pour la méditation chrétienne dans le monde, c’est</a:t>
            </a:r>
          </a:p>
          <a:p>
            <a:pPr>
              <a:buNone/>
            </a:pPr>
            <a:r>
              <a:rPr lang="fr-CA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fr-CA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 MARANATHA », </a:t>
            </a:r>
            <a:r>
              <a:rPr lang="fr-CA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 araméen (langue que Jésus parlait) qui veut dire:</a:t>
            </a:r>
          </a:p>
          <a:p>
            <a:pPr>
              <a:buNone/>
            </a:pPr>
            <a:r>
              <a:rPr lang="fr-CA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Viens, Seigneur Jésus.</a:t>
            </a:r>
          </a:p>
          <a:p>
            <a:pPr>
              <a:buNone/>
            </a:pPr>
            <a:r>
              <a:rPr lang="fr-CA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</a:p>
          <a:p>
            <a:pPr>
              <a:buNone/>
            </a:pPr>
            <a:r>
              <a:rPr lang="fr-C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A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rôle du </a:t>
            </a:r>
            <a:r>
              <a:rPr lang="fr-CA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mantra</a:t>
            </a:r>
            <a:r>
              <a:rPr lang="fr-CA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c’est de nous aider à nourrir notre mental et à réussir</a:t>
            </a:r>
          </a:p>
          <a:p>
            <a:pPr>
              <a:buNone/>
            </a:pPr>
            <a:r>
              <a:rPr lang="fr-CA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à faire silence à l’intérieur de nous.</a:t>
            </a:r>
          </a:p>
          <a:p>
            <a:pPr>
              <a:buNone/>
            </a:pPr>
            <a:r>
              <a:rPr lang="fr-CA" sz="1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fr-CA" sz="6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MA-RA-NA-THA</a:t>
            </a:r>
          </a:p>
          <a:p>
            <a:pPr>
              <a:buNone/>
            </a:pPr>
            <a:r>
              <a:rPr lang="fr-CA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C’EST  LE MOT QUE NOUS DIRONS TOUT AU LONG DE NOTRE MÉDITATION AU</a:t>
            </a:r>
          </a:p>
          <a:p>
            <a:pPr>
              <a:buNone/>
            </a:pPr>
            <a:r>
              <a:rPr lang="fr-CA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RYTHME DE NOTRE RESPIRATION NATURELLE.</a:t>
            </a:r>
          </a:p>
          <a:p>
            <a:pPr>
              <a:buNone/>
            </a:pPr>
            <a:endParaRPr lang="fr-CA" sz="1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CA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Le MANTRA permet d’entrer dans le silence et de centrer notre attention sur la </a:t>
            </a:r>
          </a:p>
          <a:p>
            <a:pPr>
              <a:buNone/>
            </a:pPr>
            <a:r>
              <a:rPr lang="fr-CA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PRÉSENCE  DE DIEU en nous.</a:t>
            </a:r>
            <a:endParaRPr lang="fr-CA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800" y="332656"/>
            <a:ext cx="410445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 smtClean="0"/>
              <a:t>        </a:t>
            </a:r>
            <a:r>
              <a:rPr lang="fr-CA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MANTRA OU MOT SACRÉ</a:t>
            </a:r>
            <a:endParaRPr lang="fr-CA" b="1" dirty="0"/>
          </a:p>
        </p:txBody>
      </p:sp>
      <p:pic>
        <p:nvPicPr>
          <p:cNvPr id="7" name="Image 6" descr="https://encrypted-tbn1.gstatic.com/images?q=tbn:ANd9GcS6tJKledN7t2uYqC2McklsYr4KB6Wd7rXWBhoyM0fhjLwAw4TQjQ">
            <a:hlinkClick r:id="rId2"/>
          </p:cNvPr>
          <p:cNvPicPr/>
          <p:nvPr/>
        </p:nvPicPr>
        <p:blipFill>
          <a:blip r:embed="rId3" cstate="print"/>
          <a:srcRect l="8770" t="25514" r="8449"/>
          <a:stretch>
            <a:fillRect/>
          </a:stretch>
        </p:blipFill>
        <p:spPr bwMode="auto">
          <a:xfrm>
            <a:off x="467544" y="116632"/>
            <a:ext cx="2061210" cy="12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Connecteur 1"/>
          <p:cNvSpPr/>
          <p:nvPr/>
        </p:nvSpPr>
        <p:spPr>
          <a:xfrm>
            <a:off x="8100392" y="5661248"/>
            <a:ext cx="648072" cy="86409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979712" y="1844824"/>
            <a:ext cx="5227638" cy="427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CA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...DE PERFORMANCE...</a:t>
            </a:r>
            <a:endParaRPr lang="fr-CA" sz="2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619672" y="332656"/>
            <a:ext cx="5400600" cy="1224136"/>
          </a:xfrm>
          <a:prstGeom prst="flowChartMagneticTap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DANS LA MÉDITATION,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    IL N'Y A PAS…        </a:t>
            </a: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 6" descr="https://encrypted-tbn1.gstatic.com/images?q=tbn:ANd9GcQ1Q6zMJ7slgBS-V0nW5vim2BQ1AumHjPq85_kq37zlGzeXYGP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139178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467544" y="3068960"/>
            <a:ext cx="6264696" cy="3600400"/>
          </a:xfrm>
          <a:prstGeom prst="flowChartProcess">
            <a:avLst/>
          </a:prstGeom>
          <a:ln w="571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b="1" i="0" u="none" strike="noStrike" cap="none" normalizeH="0" baseline="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Jésus est toujours là, il nous attend.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0" i="0" u="none" strike="noStrike" cap="none" normalizeH="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Par la </a:t>
            </a:r>
            <a:r>
              <a:rPr kumimoji="0" lang="fr-CA" sz="1400" b="1" i="0" u="none" strike="noStrike" cap="none" normalizeH="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méditation</a:t>
            </a:r>
            <a:r>
              <a:rPr kumimoji="0" lang="fr-CA" sz="1400" b="0" i="0" u="none" strike="noStrike" cap="none" normalizeH="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nous </a:t>
            </a:r>
            <a:r>
              <a:rPr lang="fr-CA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prenons le chemin du silence pour entrer dans notre cœur où Dieu nous attend.</a:t>
            </a:r>
            <a:r>
              <a:rPr kumimoji="0" lang="fr-CA" sz="1400" b="0" i="0" u="none" strike="noStrike" cap="none" normalizeH="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Là, nous retrouvons Celui                                                       </a:t>
            </a:r>
            <a:r>
              <a:rPr lang="fr-CA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nous accepte tel que nous sommes,                                                                        qui nous aime d’un amour inconditionnel,                                      qui nous pardonne nos faiblesses</a:t>
            </a:r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                                             qui nous invite à nous aimer les uns les autres,</a:t>
            </a:r>
            <a:r>
              <a:rPr lang="fr-CA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qui nous invite à la compassion envers les plus démunis,            qui nous donne une énergie nouvelle qui transformera notre vie  qui nous propose de marcher avec lui sur les chemins de notre vie.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CA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Nous sommes prêts ,maintenant, à faire l’expérience de la méditation.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CA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CA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</a:t>
            </a:r>
            <a:endParaRPr lang="fr-FR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704" y="2348880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CA" sz="1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Il n'y a pas de degré de performance à atteindre dans la méditation et celle-ci n'est jamais un échec…  </a:t>
            </a:r>
          </a:p>
        </p:txBody>
      </p:sp>
      <p:pic>
        <p:nvPicPr>
          <p:cNvPr id="6" name="Image 5" descr="https://encrypted-tbn0.gstatic.com/images?q=tbn:ANd9GcRBl8aNz39LIBAzH5tE-fAETNhqiEOKasFiy4sQcGJWbdIRG8cY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293096"/>
            <a:ext cx="187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https://encrypted-tbn1.gstatic.com/images?q=tbn:ANd9GcRNwnxfcPvO1Kev6Q7y_EQ5ravHD9X3YKpjZ5UMb_-8Ts6LjtdS">
            <a:hlinkClick r:id="rId6"/>
          </p:cNvPr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72200" y="188640"/>
            <a:ext cx="1272540" cy="12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61722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fr-C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2800" dirty="0" err="1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Remu-méninges</a:t>
            </a:r>
            <a:r>
              <a:rPr lang="fr-C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C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8085" y="4509121"/>
            <a:ext cx="45402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Pour moi la méditation, c’est…</a:t>
            </a:r>
            <a:endParaRPr lang="fr-FR" b="1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9845" y="1628800"/>
            <a:ext cx="644118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J’ai déjà entendu parler de la méditation par…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5736" y="2924946"/>
            <a:ext cx="612068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Je connais des gens qui font de la méditation…</a:t>
            </a:r>
            <a:endParaRPr lang="fr-FR" sz="1600" b="1" cap="none" spc="0" dirty="0" smtClean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rc_mi" descr="http://us.cdn1.123rf.com/168nwm/alhovik/alhovik1106/alhovik110600267/9882067-puzzle-de-point-d-39-interrogation.jpg">
            <a:hlinkClick r:id="rId2"/>
          </p:cNvPr>
          <p:cNvPicPr/>
          <p:nvPr/>
        </p:nvPicPr>
        <p:blipFill>
          <a:blip r:embed="rId3" cstate="print"/>
          <a:srcRect l="16421" r="15085"/>
          <a:stretch>
            <a:fillRect/>
          </a:stretch>
        </p:blipFill>
        <p:spPr bwMode="auto">
          <a:xfrm>
            <a:off x="7596336" y="332656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rc_mi" descr="http://us.cdn1.123rf.com/168nwm/fornax/fornax1204/fornax120400005/13410039-3d-des-points-d-39-interrogation-rendus-sur-fond-blanc.jpg">
            <a:hlinkClick r:id="rId4"/>
          </p:cNvPr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6058" y="5157192"/>
            <a:ext cx="101727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rc_mi" descr="http://us.cdn1.123rf.com/168nwm/fornax/fornax1204/fornax120400005/13410039-3d-des-points-d-39-interrogation-rendus-sur-fond-blanc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4" y="2132857"/>
            <a:ext cx="87325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rc_mi" descr="http://us.cdn1.123rf.com/168nwm/fornax/fornax1204/fornax120400005/13410039-3d-des-points-d-39-interrogation-rendus-sur-fond-blanc.jpg">
            <a:hlinkClick r:id="rId4"/>
          </p:cNvPr>
          <p:cNvPicPr/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03850" y="3501008"/>
            <a:ext cx="9452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rc_mi" descr="http://us.cdn1.123rf.com/168nwm/alhovik/alhovik1106/alhovik110600267/9882067-puzzle-de-point-d-39-interrogation.jpg">
            <a:hlinkClick r:id="rId2"/>
          </p:cNvPr>
          <p:cNvPicPr/>
          <p:nvPr/>
        </p:nvPicPr>
        <p:blipFill>
          <a:blip r:embed="rId3" cstate="print"/>
          <a:srcRect l="16421" r="15085"/>
          <a:stretch>
            <a:fillRect/>
          </a:stretch>
        </p:blipFill>
        <p:spPr bwMode="auto">
          <a:xfrm>
            <a:off x="2411760" y="260650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15200" cy="56886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         </a:t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CA" sz="14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620688"/>
            <a:ext cx="77768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MÉDITATION CHRÉTIENNE!</a:t>
            </a:r>
          </a:p>
          <a:p>
            <a:pPr algn="ctr"/>
            <a:endParaRPr lang="fr-CA" sz="12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2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Faisons de la lumière sur la méditation chrétienne</a:t>
            </a:r>
          </a:p>
          <a:p>
            <a: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afin de bien vivre notre expérience!</a:t>
            </a: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2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2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2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2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2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2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CA" sz="1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CA" dirty="0"/>
          </a:p>
        </p:txBody>
      </p:sp>
      <p:pic>
        <p:nvPicPr>
          <p:cNvPr id="6" name="irc_mi" descr="http://www.woodbrass.com/images/woodbrass/JB+SYSTEMS+LIGHT+SPLASH+II+FLOWER.JPG">
            <a:hlinkClick r:id="rId3"/>
          </p:cNvPr>
          <p:cNvPicPr/>
          <p:nvPr/>
        </p:nvPicPr>
        <p:blipFill>
          <a:blip r:embed="rId4" cstate="print"/>
          <a:srcRect l="19778" t="5729" r="19153"/>
          <a:stretch>
            <a:fillRect/>
          </a:stretch>
        </p:blipFill>
        <p:spPr bwMode="auto">
          <a:xfrm>
            <a:off x="2987824" y="2564904"/>
            <a:ext cx="28083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rganigramme : Connecteur 6"/>
          <p:cNvSpPr/>
          <p:nvPr/>
        </p:nvSpPr>
        <p:spPr>
          <a:xfrm>
            <a:off x="8100392" y="5589240"/>
            <a:ext cx="648072" cy="79208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ganigramme : Connecteur 8"/>
          <p:cNvSpPr/>
          <p:nvPr/>
        </p:nvSpPr>
        <p:spPr>
          <a:xfrm>
            <a:off x="8172400" y="5661248"/>
            <a:ext cx="576064" cy="79208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2051720" y="260648"/>
            <a:ext cx="432842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</a:t>
            </a: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méditation</a:t>
            </a: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endParaRPr lang="fr-F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1268760"/>
            <a:ext cx="7848872" cy="477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CA" sz="14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NOUS CHERCHONS QUOI PAR LA MÉDITATION CHRÉTIENNE?</a:t>
            </a:r>
          </a:p>
          <a:p>
            <a:endParaRPr lang="fr-CA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2400" b="1" dirty="0" smtClean="0">
                <a:solidFill>
                  <a:srgbClr val="C00000"/>
                </a:solidFill>
                <a:latin typeface="AR CENA" pitchFamily="2" charset="0"/>
                <a:ea typeface="Verdana" pitchFamily="34" charset="0"/>
                <a:cs typeface="Verdana" pitchFamily="34" charset="0"/>
              </a:rPr>
              <a:t>                            NOUS CHERCHONS…!</a:t>
            </a:r>
          </a:p>
          <a:p>
            <a:endParaRPr lang="fr-CA" sz="1100" dirty="0" smtClean="0">
              <a:solidFill>
                <a:srgbClr val="C00000"/>
              </a:solidFill>
              <a:latin typeface="AR CENA" pitchFamily="2" charset="0"/>
              <a:ea typeface="Verdana" pitchFamily="34" charset="0"/>
              <a:cs typeface="Verdana" pitchFamily="34" charset="0"/>
            </a:endParaRPr>
          </a:p>
          <a:p>
            <a:r>
              <a:rPr lang="fr-CA" sz="2400" dirty="0" smtClean="0">
                <a:solidFill>
                  <a:srgbClr val="C00000"/>
                </a:solidFill>
                <a:latin typeface="AR CENA" pitchFamily="2" charset="0"/>
                <a:ea typeface="Verdana" pitchFamily="34" charset="0"/>
                <a:cs typeface="Verdana" pitchFamily="34" charset="0"/>
              </a:rPr>
              <a:t>      le chemin qui nous conduit au plus profond de nous-mêmes… </a:t>
            </a:r>
          </a:p>
          <a:p>
            <a:r>
              <a:rPr lang="fr-CA" sz="2400" dirty="0" smtClean="0">
                <a:solidFill>
                  <a:srgbClr val="C00000"/>
                </a:solidFill>
                <a:latin typeface="AR CENA" pitchFamily="2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fr-CA" sz="2400" dirty="0" smtClean="0">
                <a:solidFill>
                  <a:srgbClr val="C00000"/>
                </a:solidFill>
                <a:latin typeface="AR CENA" pitchFamily="2" charset="0"/>
                <a:ea typeface="Verdana" pitchFamily="34" charset="0"/>
                <a:cs typeface="Verdana" pitchFamily="34" charset="0"/>
              </a:rPr>
              <a:t>              à apprivoiser notre vie intérieure…trouver un lieu de paix…   </a:t>
            </a:r>
          </a:p>
          <a:p>
            <a:r>
              <a:rPr lang="fr-CA" sz="2400" dirty="0" smtClean="0">
                <a:solidFill>
                  <a:srgbClr val="C00000"/>
                </a:solidFill>
                <a:latin typeface="AR CENA" pitchFamily="2" charset="0"/>
                <a:ea typeface="Verdana" pitchFamily="34" charset="0"/>
                <a:cs typeface="Verdana" pitchFamily="34" charset="0"/>
              </a:rPr>
              <a:t>                   </a:t>
            </a:r>
          </a:p>
          <a:p>
            <a:r>
              <a:rPr lang="fr-CA" sz="2400" dirty="0" smtClean="0">
                <a:solidFill>
                  <a:srgbClr val="C00000"/>
                </a:solidFill>
                <a:latin typeface="AR CENA" pitchFamily="2" charset="0"/>
                <a:ea typeface="Verdana" pitchFamily="34" charset="0"/>
                <a:cs typeface="Verdana" pitchFamily="34" charset="0"/>
              </a:rPr>
              <a:t>                       à lâcher prise… à entrer dans le silence… </a:t>
            </a:r>
          </a:p>
          <a:p>
            <a:r>
              <a:rPr lang="fr-CA" sz="2400" dirty="0" smtClean="0">
                <a:solidFill>
                  <a:srgbClr val="C00000"/>
                </a:solidFill>
                <a:latin typeface="AR CENA" pitchFamily="2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fr-CA" sz="2400" dirty="0" smtClean="0">
                <a:solidFill>
                  <a:srgbClr val="C00000"/>
                </a:solidFill>
                <a:latin typeface="AR CENA" pitchFamily="2" charset="0"/>
                <a:ea typeface="Verdana" pitchFamily="34" charset="0"/>
                <a:cs typeface="Verdana" pitchFamily="34" charset="0"/>
              </a:rPr>
              <a:t>                à rencontrer Dieu qui nous habite… cette énergie nouvelle</a:t>
            </a:r>
          </a:p>
          <a:p>
            <a:r>
              <a:rPr lang="fr-CA" sz="2400" dirty="0" smtClean="0">
                <a:solidFill>
                  <a:srgbClr val="C00000"/>
                </a:solidFill>
                <a:latin typeface="AR CENA" pitchFamily="2" charset="0"/>
                <a:ea typeface="Verdana" pitchFamily="34" charset="0"/>
                <a:cs typeface="Verdana" pitchFamily="34" charset="0"/>
              </a:rPr>
              <a:t>                qui influencera notre vie…</a:t>
            </a:r>
          </a:p>
          <a:p>
            <a:endParaRPr lang="fr-CA" sz="1100" dirty="0" smtClean="0">
              <a:solidFill>
                <a:srgbClr val="C00000"/>
              </a:solidFill>
              <a:latin typeface="AR CENA" pitchFamily="2" charset="0"/>
              <a:ea typeface="Verdana" pitchFamily="34" charset="0"/>
              <a:cs typeface="Verdana" pitchFamily="34" charset="0"/>
            </a:endParaRPr>
          </a:p>
          <a:p>
            <a:endParaRPr lang="fr-CA" sz="1100" dirty="0" smtClean="0">
              <a:solidFill>
                <a:srgbClr val="C00000"/>
              </a:solidFill>
              <a:latin typeface="AR CENA" pitchFamily="2" charset="0"/>
              <a:ea typeface="Verdana" pitchFamily="34" charset="0"/>
              <a:cs typeface="Verdana" pitchFamily="34" charset="0"/>
            </a:endParaRPr>
          </a:p>
          <a:p>
            <a:endParaRPr lang="fr-CA" sz="1100" dirty="0" smtClean="0">
              <a:solidFill>
                <a:srgbClr val="C00000"/>
              </a:solidFill>
              <a:latin typeface="AR CENA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lèche courbée vers la droite 4"/>
          <p:cNvSpPr/>
          <p:nvPr/>
        </p:nvSpPr>
        <p:spPr>
          <a:xfrm>
            <a:off x="1115616" y="3068960"/>
            <a:ext cx="432048" cy="50405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1691680" y="3789040"/>
            <a:ext cx="432048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>
            <a:off x="1187624" y="4509120"/>
            <a:ext cx="432048" cy="504056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ganigramme : Connecteur 5"/>
          <p:cNvSpPr/>
          <p:nvPr/>
        </p:nvSpPr>
        <p:spPr>
          <a:xfrm>
            <a:off x="8316416" y="5661248"/>
            <a:ext cx="432048" cy="86409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381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A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fr-CA" cap="non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méditation chrétienne… C’est quoi..?</a:t>
            </a:r>
            <a:br>
              <a:rPr lang="fr-CA" cap="non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CA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>
            <a:normAutofit fontScale="25000" lnSpcReduction="20000"/>
          </a:bodyPr>
          <a:lstStyle/>
          <a:p>
            <a:endParaRPr lang="fr-C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CA" sz="6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None/>
            </a:pPr>
            <a:r>
              <a:rPr lang="fr-CA" sz="6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C’EST L’EXPÉRIENCE DU SILENCE…</a:t>
            </a:r>
          </a:p>
          <a:p>
            <a:pPr>
              <a:buNone/>
            </a:pPr>
            <a:r>
              <a:rPr lang="fr-CA" sz="5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A" sz="5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 c’est la prière du silence… la prière contemplative…  </a:t>
            </a:r>
          </a:p>
          <a:p>
            <a:pPr>
              <a:buNone/>
            </a:pPr>
            <a:r>
              <a:rPr lang="fr-CA" sz="56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 l’importance…</a:t>
            </a:r>
            <a:endParaRPr lang="fr-CA" sz="5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CA" sz="5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.. d’ouvrir une porte sur notre vie intérieure…  </a:t>
            </a:r>
          </a:p>
          <a:p>
            <a:pPr>
              <a:buNone/>
            </a:pPr>
            <a:r>
              <a:rPr lang="fr-CA" sz="5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.. d’apprivoiser le silence…</a:t>
            </a:r>
          </a:p>
          <a:p>
            <a:pPr>
              <a:buNone/>
            </a:pPr>
            <a:endParaRPr lang="fr-CA" sz="64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fr-CA" sz="64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fr-CA" sz="64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CA" sz="6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C’EST L’EXPÉRIENCE DE L’HARMONIE…</a:t>
            </a:r>
          </a:p>
          <a:p>
            <a:pPr>
              <a:buNone/>
            </a:pPr>
            <a:r>
              <a:rPr lang="fr-CA" sz="5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 c’est vivre l’harmonie qui existe entre notre corps et notre esprit…</a:t>
            </a:r>
          </a:p>
          <a:p>
            <a:pPr>
              <a:buNone/>
            </a:pPr>
            <a:r>
              <a:rPr lang="fr-CA" sz="56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 l’importance…</a:t>
            </a:r>
          </a:p>
          <a:p>
            <a:pPr>
              <a:buNone/>
            </a:pPr>
            <a:r>
              <a:rPr lang="fr-CA" sz="5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.. de faire le calme en nous… de préparer notre corps… de se concentrer…   </a:t>
            </a:r>
          </a:p>
          <a:p>
            <a:pPr>
              <a:buNone/>
            </a:pPr>
            <a:r>
              <a:rPr lang="fr-CA" sz="5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.. d’adopter une posture qui nous convient pour la méditation…</a:t>
            </a:r>
          </a:p>
          <a:p>
            <a:pPr>
              <a:buNone/>
            </a:pPr>
            <a:endParaRPr lang="fr-CA" sz="64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CA" sz="6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fr-CA" sz="49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fr-CA" sz="49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fr-CA" sz="49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fr-CA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fr-CA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fr-CA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CA" sz="1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</a:p>
        </p:txBody>
      </p:sp>
      <p:pic>
        <p:nvPicPr>
          <p:cNvPr id="5" name="irc_mi" descr="http://www.tribords.com/images/1243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36912"/>
            <a:ext cx="1352550" cy="108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60648"/>
            <a:ext cx="734481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ln>
                  <a:solidFill>
                    <a:srgbClr val="0070C0"/>
                  </a:solidFill>
                </a:ln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Trois positions de base pour la méditation</a:t>
            </a:r>
            <a:endParaRPr lang="fr-CA" sz="2000" dirty="0">
              <a:ln>
                <a:solidFill>
                  <a:srgbClr val="0070C0"/>
                </a:solidFill>
              </a:ln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2376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645024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3573016"/>
            <a:ext cx="23042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</a:p>
          <a:p>
            <a:pPr algn="ctr"/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Assis </a:t>
            </a: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une chaise droite</a:t>
            </a:r>
          </a:p>
          <a:p>
            <a:endParaRPr lang="fr-CA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984" y="6021288"/>
            <a:ext cx="338437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Assis</a:t>
            </a: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un petit banc de méditation</a:t>
            </a:r>
          </a:p>
          <a:p>
            <a:endParaRPr lang="fr-CA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3728" y="4581128"/>
            <a:ext cx="381642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Assis </a:t>
            </a:r>
          </a:p>
          <a:p>
            <a:r>
              <a:rPr lang="fr-CA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 terre sur un tapis ou un coussin</a:t>
            </a:r>
            <a:endParaRPr lang="fr-CA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Organigramme : Connecteur 9"/>
          <p:cNvSpPr/>
          <p:nvPr/>
        </p:nvSpPr>
        <p:spPr>
          <a:xfrm>
            <a:off x="8100392" y="5589240"/>
            <a:ext cx="648072" cy="79208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ganigramme : Connecteur 5"/>
          <p:cNvSpPr/>
          <p:nvPr/>
        </p:nvSpPr>
        <p:spPr>
          <a:xfrm>
            <a:off x="8244408" y="5589240"/>
            <a:ext cx="504056" cy="86409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992888" cy="487375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CA" sz="19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None/>
            </a:pPr>
            <a:r>
              <a:rPr lang="fr-CA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C’EST ACCUEILLIR LA PRÉSENCE DE DIEU EN NOUS…</a:t>
            </a:r>
          </a:p>
          <a:p>
            <a:pPr>
              <a:buNone/>
            </a:pPr>
            <a:r>
              <a:rPr lang="fr-CA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c’est le sentier qui nous mène à l’essence même de notre foi…</a:t>
            </a:r>
          </a:p>
          <a:p>
            <a:pPr>
              <a:buNone/>
            </a:pP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l’importance…</a:t>
            </a:r>
          </a:p>
          <a:p>
            <a:pPr>
              <a:buNone/>
            </a:pPr>
            <a:r>
              <a:rPr lang="fr-CA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.. de s’engager sur le sentier qui mène à la rencontre de Dieu en moi…       </a:t>
            </a:r>
          </a:p>
          <a:p>
            <a:pPr>
              <a:buNone/>
            </a:pPr>
            <a:r>
              <a:rPr lang="fr-CA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.. se libérer de tout, lâcher prise pour ouvrir la porte de notre cœur…</a:t>
            </a:r>
          </a:p>
          <a:p>
            <a:pPr>
              <a:buNone/>
            </a:pPr>
            <a:endParaRPr lang="fr-CA" sz="1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CA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C’EST UNE RENCONTRE SPÉCIALE…</a:t>
            </a:r>
          </a:p>
          <a:p>
            <a:pPr>
              <a:buNone/>
            </a:pPr>
            <a:r>
              <a:rPr lang="fr-CA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A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c’est un cœur à cœur avec Dieu…</a:t>
            </a:r>
          </a:p>
          <a:p>
            <a:pPr>
              <a:buNone/>
            </a:pPr>
            <a:r>
              <a:rPr lang="fr-CA" sz="14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A" sz="1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l’importance…</a:t>
            </a:r>
          </a:p>
          <a:p>
            <a:pPr>
              <a:buNone/>
            </a:pPr>
            <a:r>
              <a:rPr lang="fr-CA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.. de se rendre présent à DIEU qui nous habite…    </a:t>
            </a:r>
          </a:p>
          <a:p>
            <a:pPr>
              <a:buNone/>
            </a:pPr>
            <a:r>
              <a:rPr lang="fr-CA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.. de prendre conscience de l’énergie nouvelle qui nous habite…</a:t>
            </a:r>
          </a:p>
          <a:p>
            <a:pPr>
              <a:buNone/>
            </a:pPr>
            <a:r>
              <a:rPr lang="fr-CA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  <a:p>
            <a:pPr>
              <a:buNone/>
            </a:pPr>
            <a:r>
              <a:rPr lang="fr-CA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FICHE 6 – Énergie nouvelle dans le silence</a:t>
            </a:r>
          </a:p>
          <a:p>
            <a:pPr>
              <a:buNone/>
            </a:pPr>
            <a:r>
              <a:rPr lang="fr-CA" sz="1200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</a:t>
            </a:r>
            <a:r>
              <a:rPr lang="fr-CA" sz="12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Texte de Mère Teresa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fr-CA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fr-CA" cap="non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méditation chrétienne…</a:t>
            </a:r>
            <a:br>
              <a:rPr lang="fr-CA" cap="non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CA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rc_mi" descr="http://www.chemin-neuf.ca/vie-spirituelle-fr/retraites-spirituelles/priere-silence/imageBandeau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301208"/>
            <a:ext cx="194421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rc_mi" descr="http://www.natureculture.org/wiki/images/thumb/2/24/La-croix-chemin-sur-la-vie.jpg/300px-La-croix-chemin-sur-la-vie.jpg">
            <a:hlinkClick r:id="rId4"/>
          </p:cNvPr>
          <p:cNvPicPr/>
          <p:nvPr/>
        </p:nvPicPr>
        <p:blipFill>
          <a:blip r:embed="rId5" cstate="print"/>
          <a:srcRect l="16672" r="19308"/>
          <a:stretch>
            <a:fillRect/>
          </a:stretch>
        </p:blipFill>
        <p:spPr bwMode="auto">
          <a:xfrm>
            <a:off x="7092280" y="2492896"/>
            <a:ext cx="122413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1412776"/>
            <a:ext cx="7848872" cy="9144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Aujourd’hui même : Qui est-il ce DIEU ??? </a:t>
            </a:r>
          </a:p>
          <a:p>
            <a:r>
              <a:rPr lang="fr-CA" sz="16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que nous voulons rencontrer dans la méditation????</a:t>
            </a:r>
            <a:endParaRPr lang="fr-CA" sz="16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76672"/>
            <a:ext cx="78488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A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méditation chrétienne</a:t>
            </a:r>
            <a:r>
              <a:rPr lang="fr-CA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A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comme les autres formes de prière, est d’abord </a:t>
            </a:r>
          </a:p>
          <a:p>
            <a:r>
              <a:rPr lang="fr-CA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 avant tout une rencontre avec une personne que l’on nomme DIEU.</a:t>
            </a:r>
          </a:p>
          <a:p>
            <a:endParaRPr lang="fr-CA" dirty="0"/>
          </a:p>
        </p:txBody>
      </p:sp>
      <p:pic>
        <p:nvPicPr>
          <p:cNvPr id="3" name="irc_mi" descr="http://idata.over-blog.com/2/45/34/93/gif-du-net/gif-net-suite/point-interrogation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89458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idata.over-blog.com/2/45/34/93/gif-du-net/gif-net-suite/point-interrogation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484784"/>
            <a:ext cx="53454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536" y="3212976"/>
            <a:ext cx="7848872" cy="9144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BIBLE nous en donne plusieurs images pour mieux nous aider à le connaître davantage.</a:t>
            </a:r>
          </a:p>
        </p:txBody>
      </p:sp>
      <p:pic>
        <p:nvPicPr>
          <p:cNvPr id="7" name="irc_mi" descr="http://www.thecadeau.fr/wp-content/uploads/2011/09/interrogation1.gif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276872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pixabay.com/static/uploads/photo/2013/05/21/08/19/question-mark-112390_640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941168"/>
            <a:ext cx="140791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47664" y="4005064"/>
            <a:ext cx="5328592" cy="165618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Aujourd’hui, nous répondrons à la même   </a:t>
            </a:r>
          </a:p>
          <a:p>
            <a:r>
              <a:rPr lang="fr-CA" sz="16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question que Jésus a posé à ses apôtres.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Connecteur 3"/>
          <p:cNvSpPr/>
          <p:nvPr/>
        </p:nvSpPr>
        <p:spPr>
          <a:xfrm>
            <a:off x="8244408" y="5661248"/>
            <a:ext cx="504056" cy="79208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467544" y="692696"/>
            <a:ext cx="7920880" cy="57606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2000" b="1" dirty="0" smtClean="0">
                <a:solidFill>
                  <a:schemeClr val="tx1"/>
                </a:solidFill>
              </a:rPr>
              <a:t>                             </a:t>
            </a:r>
          </a:p>
          <a:p>
            <a:endParaRPr lang="fr-CA" sz="2000" b="1" dirty="0" smtClean="0">
              <a:solidFill>
                <a:schemeClr val="tx1"/>
              </a:solidFill>
            </a:endParaRPr>
          </a:p>
          <a:p>
            <a:r>
              <a:rPr lang="fr-CA" sz="2000" b="1" dirty="0" smtClean="0">
                <a:solidFill>
                  <a:schemeClr val="tx1"/>
                </a:solidFill>
              </a:rPr>
              <a:t>               </a:t>
            </a:r>
          </a:p>
          <a:p>
            <a:endParaRPr lang="fr-CA" sz="2000" b="1" dirty="0" smtClean="0">
              <a:solidFill>
                <a:schemeClr val="tx1"/>
              </a:solidFill>
            </a:endParaRPr>
          </a:p>
          <a:p>
            <a:endParaRPr lang="fr-CA" sz="2000" b="1" dirty="0" smtClean="0">
              <a:solidFill>
                <a:schemeClr val="tx1"/>
              </a:solidFill>
            </a:endParaRPr>
          </a:p>
          <a:p>
            <a:r>
              <a:rPr lang="fr-CA" sz="2000" b="1" dirty="0" smtClean="0">
                <a:solidFill>
                  <a:schemeClr val="tx1"/>
                </a:solidFill>
              </a:rPr>
              <a:t>                          </a:t>
            </a:r>
          </a:p>
          <a:p>
            <a:endParaRPr lang="fr-CA" sz="2000" b="1" dirty="0" smtClean="0">
              <a:solidFill>
                <a:schemeClr val="tx1"/>
              </a:solidFill>
            </a:endParaRPr>
          </a:p>
          <a:p>
            <a:r>
              <a:rPr lang="fr-CA" sz="2000" b="1" dirty="0" smtClean="0">
                <a:solidFill>
                  <a:srgbClr val="C00000"/>
                </a:solidFill>
              </a:rPr>
              <a:t>                              « Pour vous, qui suis-je? »</a:t>
            </a:r>
          </a:p>
          <a:p>
            <a:endParaRPr lang="fr-CA" sz="2000" b="1" dirty="0" smtClean="0">
              <a:solidFill>
                <a:schemeClr val="tx1"/>
              </a:solidFill>
            </a:endParaRPr>
          </a:p>
          <a:p>
            <a:r>
              <a:rPr lang="fr-CA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Selon notre éducation religieuse et notre cheminement spirituel, nous n’avons pas tous la même IMAGE DE DIEU.</a:t>
            </a:r>
          </a:p>
          <a:p>
            <a:endParaRPr lang="fr-CA" sz="1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Quelle est donc ton image de Dieu?</a:t>
            </a:r>
          </a:p>
          <a:p>
            <a:endParaRPr lang="fr-CA" sz="1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C’est l’exercice que nous allons faire maintenant.</a:t>
            </a:r>
          </a:p>
          <a:p>
            <a:endParaRPr lang="fr-CA" sz="1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FICHE 1 - « Pour toi, qui suis-je?»</a:t>
            </a: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2843808" y="-27384"/>
            <a:ext cx="302433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2814</TotalTime>
  <Words>1353</Words>
  <Application>Microsoft Office PowerPoint</Application>
  <PresentationFormat>Affichage à l'écran (4:3)</PresentationFormat>
  <Paragraphs>239</Paragraphs>
  <Slides>15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Oriel</vt:lpstr>
      <vt:lpstr>Pour vivre une expérience significative de la méditation chrétienne</vt:lpstr>
      <vt:lpstr>     Remu-méninges </vt:lpstr>
      <vt:lpstr>                                                                                                                              </vt:lpstr>
      <vt:lpstr>Diapositive 4</vt:lpstr>
      <vt:lpstr> La méditation chrétienne… C’est quoi..? </vt:lpstr>
      <vt:lpstr>Diapositive 6</vt:lpstr>
      <vt:lpstr>   La méditation chrétienne… 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 vivre une expérience significative de la méditation chrétienne</dc:title>
  <dc:creator>Therese</dc:creator>
  <cp:lastModifiedBy>Therese</cp:lastModifiedBy>
  <cp:revision>261</cp:revision>
  <dcterms:created xsi:type="dcterms:W3CDTF">2013-07-14T23:54:02Z</dcterms:created>
  <dcterms:modified xsi:type="dcterms:W3CDTF">2014-04-01T14:17:11Z</dcterms:modified>
</cp:coreProperties>
</file>